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725" autoAdjust="0"/>
  </p:normalViewPr>
  <p:slideViewPr>
    <p:cSldViewPr snapToGrid="0">
      <p:cViewPr>
        <p:scale>
          <a:sx n="100" d="100"/>
          <a:sy n="100" d="100"/>
        </p:scale>
        <p:origin x="1378" y="-2525"/>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21"/>
          <p:cNvSpPr txBox="1"/>
          <p:nvPr/>
        </p:nvSpPr>
        <p:spPr>
          <a:xfrm>
            <a:off x="4529918" y="7810556"/>
            <a:ext cx="2485102"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dirty="0">
                <a:latin typeface="Lato"/>
                <a:ea typeface="Lato"/>
                <a:cs typeface="Lato"/>
                <a:sym typeface="Lato"/>
              </a:rPr>
              <a:t>Output of the info method applied on the TLC dataframe.</a:t>
            </a:r>
            <a:endParaRPr sz="1100" i="1" dirty="0">
              <a:solidFill>
                <a:srgbClr val="000000"/>
              </a:solidFill>
              <a:latin typeface="Lato"/>
              <a:ea typeface="Lato"/>
              <a:cs typeface="Lato"/>
              <a:sym typeface="Lato"/>
            </a:endParaRPr>
          </a:p>
        </p:txBody>
      </p:sp>
      <p:grpSp>
        <p:nvGrpSpPr>
          <p:cNvPr id="461" name="Google Shape;461;p21"/>
          <p:cNvGrpSpPr/>
          <p:nvPr/>
        </p:nvGrpSpPr>
        <p:grpSpPr>
          <a:xfrm>
            <a:off x="188700" y="665125"/>
            <a:ext cx="5190000"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Understanding the TLC data</a:t>
              </a:r>
              <a:endParaRPr sz="19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5190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A preliminary analysis of the taxi fare data provided by TLC</a:t>
              </a:r>
              <a:endParaRPr dirty="0">
                <a:solidFill>
                  <a:srgbClr val="000000"/>
                </a:solidFill>
                <a:latin typeface="Roboto"/>
                <a:ea typeface="Roboto"/>
                <a:cs typeface="Roboto"/>
                <a:sym typeface="Roboto"/>
              </a:endParaRPr>
            </a:p>
          </p:txBody>
        </p:sp>
      </p:grpSp>
      <p:sp>
        <p:nvSpPr>
          <p:cNvPr id="2" name="Google Shape;463;p21">
            <a:extLst>
              <a:ext uri="{FF2B5EF4-FFF2-40B4-BE49-F238E27FC236}">
                <a16:creationId xmlns:a16="http://schemas.microsoft.com/office/drawing/2014/main" id="{8000F169-BCAF-3801-554C-27281B2826B1}"/>
              </a:ext>
            </a:extLst>
          </p:cNvPr>
          <p:cNvSpPr txBox="1"/>
          <p:nvPr/>
        </p:nvSpPr>
        <p:spPr>
          <a:xfrm>
            <a:off x="430530" y="1866120"/>
            <a:ext cx="6259830" cy="5676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solidFill>
                  <a:srgbClr val="000000"/>
                </a:solidFill>
                <a:latin typeface="Roboto"/>
                <a:ea typeface="Roboto"/>
                <a:cs typeface="Roboto"/>
                <a:sym typeface="Roboto"/>
              </a:rPr>
              <a:t>TLC provided a dataframe which was investigated for the first time. Below are </a:t>
            </a:r>
            <a:r>
              <a:rPr lang="en" sz="1200" dirty="0">
                <a:latin typeface="Roboto"/>
                <a:ea typeface="Roboto"/>
                <a:cs typeface="Roboto"/>
                <a:sym typeface="Roboto"/>
              </a:rPr>
              <a:t>the key observations made during this preliminary analysis.</a:t>
            </a:r>
            <a:endParaRPr sz="1200" dirty="0">
              <a:solidFill>
                <a:srgbClr val="000000"/>
              </a:solidFill>
              <a:latin typeface="Roboto"/>
              <a:ea typeface="Roboto"/>
              <a:cs typeface="Roboto"/>
              <a:sym typeface="Roboto"/>
            </a:endParaRPr>
          </a:p>
        </p:txBody>
      </p:sp>
      <p:sp>
        <p:nvSpPr>
          <p:cNvPr id="3" name="Google Shape;463;p21">
            <a:extLst>
              <a:ext uri="{FF2B5EF4-FFF2-40B4-BE49-F238E27FC236}">
                <a16:creationId xmlns:a16="http://schemas.microsoft.com/office/drawing/2014/main" id="{758D98E6-1923-BC42-371A-B6BD7E5AC7DC}"/>
              </a:ext>
            </a:extLst>
          </p:cNvPr>
          <p:cNvSpPr txBox="1"/>
          <p:nvPr/>
        </p:nvSpPr>
        <p:spPr>
          <a:xfrm>
            <a:off x="430530" y="2863505"/>
            <a:ext cx="6259830" cy="5676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latin typeface="Roboto"/>
                <a:ea typeface="Roboto"/>
                <a:cs typeface="Roboto"/>
                <a:sym typeface="Roboto"/>
              </a:rPr>
              <a:t>While the dataset provided does not contain any null values, some negative values are contained in the columns that relate to the fare amounts, and some trip distances are equal to 0. There is also one extreme fare amount value that seems abnormal.</a:t>
            </a:r>
            <a:endParaRPr sz="1200" dirty="0">
              <a:solidFill>
                <a:srgbClr val="000000"/>
              </a:solidFill>
              <a:latin typeface="Roboto"/>
              <a:ea typeface="Roboto"/>
              <a:cs typeface="Roboto"/>
              <a:sym typeface="Roboto"/>
            </a:endParaRPr>
          </a:p>
        </p:txBody>
      </p:sp>
      <p:sp>
        <p:nvSpPr>
          <p:cNvPr id="4" name="Google Shape;463;p21">
            <a:extLst>
              <a:ext uri="{FF2B5EF4-FFF2-40B4-BE49-F238E27FC236}">
                <a16:creationId xmlns:a16="http://schemas.microsoft.com/office/drawing/2014/main" id="{DCD428EB-507A-4C15-6F75-464F9AE7B51A}"/>
              </a:ext>
            </a:extLst>
          </p:cNvPr>
          <p:cNvSpPr txBox="1"/>
          <p:nvPr/>
        </p:nvSpPr>
        <p:spPr>
          <a:xfrm>
            <a:off x="430530" y="3860890"/>
            <a:ext cx="6259830" cy="5676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latin typeface="Roboto"/>
                <a:ea typeface="Roboto"/>
                <a:cs typeface="Roboto"/>
                <a:sym typeface="Roboto"/>
              </a:rPr>
              <a:t>The record for the extreme fare amount should be excluded from the dataset. The records with negative values should either be excluded or the sign of the values switched. The records with a trip distance of 0 should be excluded if trip distance is used.</a:t>
            </a:r>
            <a:endParaRPr sz="1200" dirty="0">
              <a:solidFill>
                <a:srgbClr val="000000"/>
              </a:solidFill>
              <a:latin typeface="Roboto"/>
              <a:ea typeface="Roboto"/>
              <a:cs typeface="Roboto"/>
              <a:sym typeface="Roboto"/>
            </a:endParaRPr>
          </a:p>
        </p:txBody>
      </p:sp>
      <p:sp>
        <p:nvSpPr>
          <p:cNvPr id="5" name="Google Shape;463;p21">
            <a:extLst>
              <a:ext uri="{FF2B5EF4-FFF2-40B4-BE49-F238E27FC236}">
                <a16:creationId xmlns:a16="http://schemas.microsoft.com/office/drawing/2014/main" id="{0ADD5585-F734-318C-E1F3-F77FF9261799}"/>
              </a:ext>
            </a:extLst>
          </p:cNvPr>
          <p:cNvSpPr txBox="1"/>
          <p:nvPr/>
        </p:nvSpPr>
        <p:spPr>
          <a:xfrm>
            <a:off x="430529" y="4919630"/>
            <a:ext cx="3920395" cy="3175926"/>
          </a:xfrm>
          <a:prstGeom prst="rect">
            <a:avLst/>
          </a:prstGeom>
          <a:noFill/>
          <a:ln>
            <a:noFill/>
          </a:ln>
        </p:spPr>
        <p:txBody>
          <a:bodyPr spcFirstLastPara="1" wrap="square" lIns="91425" tIns="91425" rIns="91425" bIns="91425" anchor="t" anchorCtr="0">
            <a:noAutofit/>
          </a:bodyPr>
          <a:lstStyle/>
          <a:p>
            <a:pPr>
              <a:spcAft>
                <a:spcPts val="300"/>
              </a:spcAft>
            </a:pPr>
            <a:r>
              <a:rPr lang="en-GB" sz="1200" dirty="0">
                <a:latin typeface="Roboto"/>
                <a:ea typeface="Roboto"/>
                <a:cs typeface="Roboto"/>
                <a:sym typeface="Roboto"/>
              </a:rPr>
              <a:t>The dataset provided by TLC contains 18 columns in total.</a:t>
            </a:r>
          </a:p>
          <a:p>
            <a:pPr>
              <a:spcAft>
                <a:spcPts val="300"/>
              </a:spcAft>
            </a:pPr>
            <a:r>
              <a:rPr lang="en-GB" sz="1200" dirty="0">
                <a:latin typeface="Roboto"/>
                <a:ea typeface="Roboto"/>
                <a:cs typeface="Roboto"/>
                <a:sym typeface="Roboto"/>
              </a:rPr>
              <a:t>The first column is missing its name, but it turns out to be the trip ID.</a:t>
            </a:r>
          </a:p>
          <a:p>
            <a:pPr>
              <a:spcAft>
                <a:spcPts val="300"/>
              </a:spcAft>
            </a:pPr>
            <a:r>
              <a:rPr lang="en-GB" sz="1200" dirty="0">
                <a:latin typeface="Roboto"/>
                <a:ea typeface="Roboto"/>
                <a:cs typeface="Roboto"/>
                <a:sym typeface="Roboto"/>
              </a:rPr>
              <a:t>There are 20 records for which the fare amount is less than or equal to 0.</a:t>
            </a:r>
          </a:p>
          <a:p>
            <a:pPr marL="0" lvl="0" indent="0" algn="l" rtl="0">
              <a:spcBef>
                <a:spcPts val="0"/>
              </a:spcBef>
              <a:spcAft>
                <a:spcPts val="300"/>
              </a:spcAft>
              <a:buNone/>
            </a:pPr>
            <a:r>
              <a:rPr lang="en-GB" sz="1200" dirty="0">
                <a:solidFill>
                  <a:srgbClr val="000000"/>
                </a:solidFill>
                <a:latin typeface="Roboto"/>
                <a:ea typeface="Roboto"/>
                <a:cs typeface="Roboto"/>
                <a:sym typeface="Roboto"/>
              </a:rPr>
              <a:t>There are 148 records for which the trip distance is 0.</a:t>
            </a:r>
          </a:p>
          <a:p>
            <a:pPr marL="0" lvl="0" indent="0" algn="l" rtl="0">
              <a:spcBef>
                <a:spcPts val="0"/>
              </a:spcBef>
              <a:spcAft>
                <a:spcPts val="300"/>
              </a:spcAft>
              <a:buNone/>
            </a:pPr>
            <a:r>
              <a:rPr lang="en-GB" sz="1200" dirty="0">
                <a:latin typeface="Roboto"/>
                <a:ea typeface="Roboto"/>
                <a:cs typeface="Roboto"/>
                <a:sym typeface="Roboto"/>
              </a:rPr>
              <a:t>The extreme fare amount value is $999.99, which seems to be a dummy value.</a:t>
            </a:r>
          </a:p>
          <a:p>
            <a:pPr marL="0" lvl="0" indent="0" algn="l" rtl="0">
              <a:spcBef>
                <a:spcPts val="0"/>
              </a:spcBef>
              <a:spcAft>
                <a:spcPts val="300"/>
              </a:spcAft>
              <a:buNone/>
            </a:pPr>
            <a:r>
              <a:rPr lang="en-GB" sz="1200" dirty="0">
                <a:latin typeface="Roboto"/>
                <a:ea typeface="Roboto"/>
                <a:cs typeface="Roboto"/>
                <a:sym typeface="Roboto"/>
              </a:rPr>
              <a:t>The following columns have been identified as not relevant for estimating the fare amount:</a:t>
            </a:r>
          </a:p>
          <a:p>
            <a:pPr marL="171450" lvl="0" indent="-171450">
              <a:spcAft>
                <a:spcPts val="300"/>
              </a:spcAft>
              <a:buFont typeface="Arial" panose="020B0604020202020204" pitchFamily="34" charset="0"/>
              <a:buChar char="•"/>
            </a:pPr>
            <a:r>
              <a:rPr lang="en-GB" sz="1200" dirty="0" err="1">
                <a:latin typeface="Roboto"/>
                <a:ea typeface="Roboto"/>
                <a:cs typeface="Roboto"/>
                <a:sym typeface="Roboto"/>
              </a:rPr>
              <a:t>VendorID</a:t>
            </a:r>
            <a:endParaRPr lang="en-GB" sz="1200" dirty="0">
              <a:latin typeface="Roboto"/>
              <a:ea typeface="Roboto"/>
              <a:cs typeface="Roboto"/>
              <a:sym typeface="Roboto"/>
            </a:endParaRPr>
          </a:p>
          <a:p>
            <a:pPr marL="171450" lvl="0" indent="-171450">
              <a:spcAft>
                <a:spcPts val="300"/>
              </a:spcAft>
              <a:buFont typeface="Arial" panose="020B0604020202020204" pitchFamily="34" charset="0"/>
              <a:buChar char="•"/>
            </a:pPr>
            <a:r>
              <a:rPr lang="en-GB" sz="1200" dirty="0" err="1">
                <a:latin typeface="Roboto"/>
                <a:ea typeface="Roboto"/>
                <a:cs typeface="Roboto"/>
                <a:sym typeface="Roboto"/>
              </a:rPr>
              <a:t>Store_and_fwd_flag</a:t>
            </a:r>
            <a:endParaRPr lang="en-GB" sz="1200" dirty="0">
              <a:latin typeface="Roboto"/>
              <a:ea typeface="Roboto"/>
              <a:cs typeface="Roboto"/>
              <a:sym typeface="Roboto"/>
            </a:endParaRPr>
          </a:p>
          <a:p>
            <a:pPr marL="171450" lvl="0" indent="-171450">
              <a:spcAft>
                <a:spcPts val="300"/>
              </a:spcAft>
              <a:buFont typeface="Arial" panose="020B0604020202020204" pitchFamily="34" charset="0"/>
              <a:buChar char="•"/>
            </a:pPr>
            <a:r>
              <a:rPr lang="en-GB" sz="1200" dirty="0">
                <a:latin typeface="Roboto"/>
                <a:ea typeface="Roboto"/>
                <a:cs typeface="Roboto"/>
                <a:sym typeface="Roboto"/>
              </a:rPr>
              <a:t>All fare-related variables apart from </a:t>
            </a:r>
            <a:r>
              <a:rPr lang="en-GB" sz="1200" dirty="0" err="1">
                <a:latin typeface="Roboto"/>
                <a:ea typeface="Roboto"/>
                <a:cs typeface="Roboto"/>
                <a:sym typeface="Roboto"/>
              </a:rPr>
              <a:t>fare_amount</a:t>
            </a:r>
            <a:endParaRPr lang="en-GB" sz="1200" dirty="0">
              <a:latin typeface="Roboto"/>
              <a:ea typeface="Roboto"/>
              <a:cs typeface="Roboto"/>
              <a:sym typeface="Roboto"/>
            </a:endParaRPr>
          </a:p>
          <a:p>
            <a:pPr marL="0" lvl="0" indent="0" algn="l" rtl="0">
              <a:spcBef>
                <a:spcPts val="0"/>
              </a:spcBef>
              <a:spcAft>
                <a:spcPts val="300"/>
              </a:spcAft>
              <a:buNone/>
            </a:pPr>
            <a:endParaRPr lang="en-GB" sz="1200" dirty="0">
              <a:latin typeface="Roboto"/>
              <a:ea typeface="Roboto"/>
              <a:cs typeface="Roboto"/>
              <a:sym typeface="Roboto"/>
            </a:endParaRPr>
          </a:p>
          <a:p>
            <a:pPr marL="0" lvl="0" indent="0" algn="l" rtl="0">
              <a:spcBef>
                <a:spcPts val="0"/>
              </a:spcBef>
              <a:spcAft>
                <a:spcPts val="300"/>
              </a:spcAft>
              <a:buNone/>
            </a:pPr>
            <a:endParaRPr lang="en-GB" sz="1200" dirty="0">
              <a:solidFill>
                <a:srgbClr val="000000"/>
              </a:solidFill>
              <a:latin typeface="Roboto"/>
              <a:ea typeface="Roboto"/>
              <a:cs typeface="Roboto"/>
              <a:sym typeface="Roboto"/>
            </a:endParaRPr>
          </a:p>
        </p:txBody>
      </p:sp>
      <p:pic>
        <p:nvPicPr>
          <p:cNvPr id="7" name="Picture 6" descr="A screenshot of a computer&#10;&#10;AI-generated content may be incorrect.">
            <a:extLst>
              <a:ext uri="{FF2B5EF4-FFF2-40B4-BE49-F238E27FC236}">
                <a16:creationId xmlns:a16="http://schemas.microsoft.com/office/drawing/2014/main" id="{265D79F6-379E-4FD8-9EAE-FED8D888630A}"/>
              </a:ext>
            </a:extLst>
          </p:cNvPr>
          <p:cNvPicPr>
            <a:picLocks noChangeAspect="1"/>
          </p:cNvPicPr>
          <p:nvPr/>
        </p:nvPicPr>
        <p:blipFill>
          <a:blip r:embed="rId3"/>
          <a:stretch>
            <a:fillRect/>
          </a:stretch>
        </p:blipFill>
        <p:spPr>
          <a:xfrm>
            <a:off x="4529918" y="4858275"/>
            <a:ext cx="2811953" cy="2952281"/>
          </a:xfrm>
          <a:prstGeom prst="rect">
            <a:avLst/>
          </a:prstGeom>
        </p:spPr>
      </p:pic>
      <p:sp>
        <p:nvSpPr>
          <p:cNvPr id="8" name="Google Shape;463;p21">
            <a:extLst>
              <a:ext uri="{FF2B5EF4-FFF2-40B4-BE49-F238E27FC236}">
                <a16:creationId xmlns:a16="http://schemas.microsoft.com/office/drawing/2014/main" id="{CCFA905E-8C51-E3B5-C647-86ABC3AABC61}"/>
              </a:ext>
            </a:extLst>
          </p:cNvPr>
          <p:cNvSpPr txBox="1"/>
          <p:nvPr/>
        </p:nvSpPr>
        <p:spPr>
          <a:xfrm>
            <a:off x="430530" y="8525251"/>
            <a:ext cx="6259830" cy="71238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latin typeface="Roboto"/>
                <a:ea typeface="Roboto"/>
                <a:cs typeface="Roboto"/>
                <a:sym typeface="Roboto"/>
              </a:rPr>
              <a:t>Before carrying out further data exploration, the rows of abnormal records mentioned above should be removed. Also, the columns containing data that is irrelevent to the goal of the project can be removed to reduce the size of the dataframe.</a:t>
            </a:r>
            <a:endParaRPr sz="1200" dirty="0">
              <a:solidFill>
                <a:srgbClr val="000000"/>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294</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Calibri</vt:lpstr>
      <vt:lpstr>Arial</vt:lpstr>
      <vt:lpstr>Google Sans SemiBold</vt:lpstr>
      <vt:lpstr>Roboto</vt:lpstr>
      <vt:lpstr>Google Sans</vt:lpstr>
      <vt:lpstr>Work Sans</vt:lpstr>
      <vt:lpstr>PT Sans Narrow</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David FitzGerald</cp:lastModifiedBy>
  <cp:revision>3</cp:revision>
  <dcterms:modified xsi:type="dcterms:W3CDTF">2025-11-05T06:04:16Z</dcterms:modified>
</cp:coreProperties>
</file>